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73" r:id="rId16"/>
    <p:sldId id="274" r:id="rId17"/>
    <p:sldId id="275" r:id="rId18"/>
    <p:sldId id="263" r:id="rId19"/>
    <p:sldId id="264" r:id="rId20"/>
    <p:sldId id="276" r:id="rId21"/>
    <p:sldId id="279" r:id="rId22"/>
    <p:sldId id="280" r:id="rId23"/>
    <p:sldId id="281" r:id="rId24"/>
    <p:sldId id="282" r:id="rId25"/>
    <p:sldId id="283" r:id="rId26"/>
    <p:sldId id="285" r:id="rId27"/>
    <p:sldId id="286" r:id="rId28"/>
    <p:sldId id="284" r:id="rId29"/>
    <p:sldId id="277" r:id="rId30"/>
    <p:sldId id="287" r:id="rId31"/>
    <p:sldId id="288" r:id="rId32"/>
    <p:sldId id="289" r:id="rId33"/>
    <p:sldId id="290" r:id="rId34"/>
    <p:sldId id="278" r:id="rId35"/>
    <p:sldId id="26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33261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AEE653-5CBF-4C52-A664-530758D3D3A1}"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41322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3354253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2394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354872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1140572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4210364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367440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85262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21607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149174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AEE653-5CBF-4C52-A664-530758D3D3A1}"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317724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AEE653-5CBF-4C52-A664-530758D3D3A1}" type="datetimeFigureOut">
              <a:rPr lang="en-US" smtClean="0"/>
              <a:t>12/13/2020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197605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39981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183532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4AEE653-5CBF-4C52-A664-530758D3D3A1}" type="datetimeFigureOut">
              <a:rPr lang="en-US" smtClean="0"/>
              <a:t>12/13/2020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41838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AEE653-5CBF-4C52-A664-530758D3D3A1}"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DED78-7FC0-4A52-9AC5-FFD69388872E}" type="slidenum">
              <a:rPr lang="en-US" smtClean="0"/>
              <a:t>‹#›</a:t>
            </a:fld>
            <a:endParaRPr lang="en-US"/>
          </a:p>
        </p:txBody>
      </p:sp>
    </p:spTree>
    <p:extLst>
      <p:ext uri="{BB962C8B-B14F-4D97-AF65-F5344CB8AC3E}">
        <p14:creationId xmlns:p14="http://schemas.microsoft.com/office/powerpoint/2010/main" val="79873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AEE653-5CBF-4C52-A664-530758D3D3A1}" type="datetimeFigureOut">
              <a:rPr lang="en-US" smtClean="0"/>
              <a:t>12/13/2020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6DED78-7FC0-4A52-9AC5-FFD69388872E}" type="slidenum">
              <a:rPr lang="en-US" smtClean="0"/>
              <a:t>‹#›</a:t>
            </a:fld>
            <a:endParaRPr lang="en-US"/>
          </a:p>
        </p:txBody>
      </p:sp>
    </p:spTree>
    <p:extLst>
      <p:ext uri="{BB962C8B-B14F-4D97-AF65-F5344CB8AC3E}">
        <p14:creationId xmlns:p14="http://schemas.microsoft.com/office/powerpoint/2010/main" val="19024097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Clinicians Need to Know About the Pfizer-</a:t>
            </a:r>
            <a:r>
              <a:rPr lang="en-US" dirty="0" err="1" smtClean="0"/>
              <a:t>BioNTech</a:t>
            </a:r>
            <a:r>
              <a:rPr lang="en-US" dirty="0" smtClean="0"/>
              <a:t> COVID-19 Vaccine</a:t>
            </a:r>
            <a:endParaRPr lang="en-US" dirty="0"/>
          </a:p>
        </p:txBody>
      </p:sp>
      <p:sp>
        <p:nvSpPr>
          <p:cNvPr id="3" name="Subtitle 2"/>
          <p:cNvSpPr>
            <a:spLocks noGrp="1"/>
          </p:cNvSpPr>
          <p:nvPr>
            <p:ph type="subTitle" idx="1"/>
          </p:nvPr>
        </p:nvSpPr>
        <p:spPr/>
        <p:txBody>
          <a:bodyPr/>
          <a:lstStyle/>
          <a:p>
            <a:r>
              <a:rPr lang="en-US" dirty="0" smtClean="0"/>
              <a:t>12/13/20 </a:t>
            </a:r>
            <a:endParaRPr lang="en-US" dirty="0"/>
          </a:p>
        </p:txBody>
      </p:sp>
    </p:spTree>
    <p:extLst>
      <p:ext uri="{BB962C8B-B14F-4D97-AF65-F5344CB8AC3E}">
        <p14:creationId xmlns:p14="http://schemas.microsoft.com/office/powerpoint/2010/main" val="383476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147638"/>
            <a:ext cx="12877800" cy="7153275"/>
          </a:xfrm>
          <a:prstGeom prst="rect">
            <a:avLst/>
          </a:prstGeom>
        </p:spPr>
      </p:pic>
    </p:spTree>
    <p:extLst>
      <p:ext uri="{BB962C8B-B14F-4D97-AF65-F5344CB8AC3E}">
        <p14:creationId xmlns:p14="http://schemas.microsoft.com/office/powerpoint/2010/main" val="360351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188" y="-128588"/>
            <a:ext cx="12906375" cy="7115175"/>
          </a:xfrm>
          <a:prstGeom prst="rect">
            <a:avLst/>
          </a:prstGeom>
        </p:spPr>
      </p:pic>
    </p:spTree>
    <p:extLst>
      <p:ext uri="{BB962C8B-B14F-4D97-AF65-F5344CB8AC3E}">
        <p14:creationId xmlns:p14="http://schemas.microsoft.com/office/powerpoint/2010/main" val="109050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185738"/>
            <a:ext cx="13011150" cy="7229475"/>
          </a:xfrm>
          <a:prstGeom prst="rect">
            <a:avLst/>
          </a:prstGeom>
        </p:spPr>
      </p:pic>
    </p:spTree>
    <p:extLst>
      <p:ext uri="{BB962C8B-B14F-4D97-AF65-F5344CB8AC3E}">
        <p14:creationId xmlns:p14="http://schemas.microsoft.com/office/powerpoint/2010/main" val="303036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188" y="-119063"/>
            <a:ext cx="12906375" cy="7096125"/>
          </a:xfrm>
          <a:prstGeom prst="rect">
            <a:avLst/>
          </a:prstGeom>
        </p:spPr>
      </p:pic>
    </p:spTree>
    <p:extLst>
      <p:ext uri="{BB962C8B-B14F-4D97-AF65-F5344CB8AC3E}">
        <p14:creationId xmlns:p14="http://schemas.microsoft.com/office/powerpoint/2010/main" val="34094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238" y="-142875"/>
            <a:ext cx="12944475" cy="7143750"/>
          </a:xfrm>
          <a:prstGeom prst="rect">
            <a:avLst/>
          </a:prstGeom>
        </p:spPr>
      </p:pic>
    </p:spTree>
    <p:extLst>
      <p:ext uri="{BB962C8B-B14F-4D97-AF65-F5344CB8AC3E}">
        <p14:creationId xmlns:p14="http://schemas.microsoft.com/office/powerpoint/2010/main" val="416903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288" y="-142875"/>
            <a:ext cx="12982575" cy="7143750"/>
          </a:xfrm>
          <a:prstGeom prst="rect">
            <a:avLst/>
          </a:prstGeom>
        </p:spPr>
      </p:pic>
    </p:spTree>
    <p:extLst>
      <p:ext uri="{BB962C8B-B14F-4D97-AF65-F5344CB8AC3E}">
        <p14:creationId xmlns:p14="http://schemas.microsoft.com/office/powerpoint/2010/main" val="254182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66688"/>
            <a:ext cx="12954000" cy="7191375"/>
          </a:xfrm>
          <a:prstGeom prst="rect">
            <a:avLst/>
          </a:prstGeom>
        </p:spPr>
      </p:pic>
    </p:spTree>
    <p:extLst>
      <p:ext uri="{BB962C8B-B14F-4D97-AF65-F5344CB8AC3E}">
        <p14:creationId xmlns:p14="http://schemas.microsoft.com/office/powerpoint/2010/main" val="90315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204788"/>
            <a:ext cx="13068300" cy="7267575"/>
          </a:xfrm>
          <a:prstGeom prst="rect">
            <a:avLst/>
          </a:prstGeom>
        </p:spPr>
      </p:pic>
    </p:spTree>
    <p:extLst>
      <p:ext uri="{BB962C8B-B14F-4D97-AF65-F5344CB8AC3E}">
        <p14:creationId xmlns:p14="http://schemas.microsoft.com/office/powerpoint/2010/main" val="85748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050" y="-166688"/>
            <a:ext cx="12992100" cy="7191375"/>
          </a:xfrm>
          <a:prstGeom prst="rect">
            <a:avLst/>
          </a:prstGeom>
        </p:spPr>
      </p:pic>
    </p:spTree>
    <p:extLst>
      <p:ext uri="{BB962C8B-B14F-4D97-AF65-F5344CB8AC3E}">
        <p14:creationId xmlns:p14="http://schemas.microsoft.com/office/powerpoint/2010/main" val="378360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3" y="-138113"/>
            <a:ext cx="12925425" cy="7134225"/>
          </a:xfrm>
          <a:prstGeom prst="rect">
            <a:avLst/>
          </a:prstGeom>
        </p:spPr>
      </p:pic>
    </p:spTree>
    <p:extLst>
      <p:ext uri="{BB962C8B-B14F-4D97-AF65-F5344CB8AC3E}">
        <p14:creationId xmlns:p14="http://schemas.microsoft.com/office/powerpoint/2010/main" val="69868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913" y="-228600"/>
            <a:ext cx="13077825" cy="7315200"/>
          </a:xfrm>
          <a:prstGeom prst="rect">
            <a:avLst/>
          </a:prstGeom>
        </p:spPr>
      </p:pic>
    </p:spTree>
    <p:extLst>
      <p:ext uri="{BB962C8B-B14F-4D97-AF65-F5344CB8AC3E}">
        <p14:creationId xmlns:p14="http://schemas.microsoft.com/office/powerpoint/2010/main" val="420118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5" y="-133350"/>
            <a:ext cx="12858750" cy="7124700"/>
          </a:xfrm>
          <a:prstGeom prst="rect">
            <a:avLst/>
          </a:prstGeom>
        </p:spPr>
      </p:pic>
    </p:spTree>
    <p:extLst>
      <p:ext uri="{BB962C8B-B14F-4D97-AF65-F5344CB8AC3E}">
        <p14:creationId xmlns:p14="http://schemas.microsoft.com/office/powerpoint/2010/main" val="3293372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3" y="-147638"/>
            <a:ext cx="12925425" cy="7153275"/>
          </a:xfrm>
          <a:prstGeom prst="rect">
            <a:avLst/>
          </a:prstGeom>
        </p:spPr>
      </p:pic>
    </p:spTree>
    <p:extLst>
      <p:ext uri="{BB962C8B-B14F-4D97-AF65-F5344CB8AC3E}">
        <p14:creationId xmlns:p14="http://schemas.microsoft.com/office/powerpoint/2010/main" val="153176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950" y="-152400"/>
            <a:ext cx="12915900" cy="7162800"/>
          </a:xfrm>
          <a:prstGeom prst="rect">
            <a:avLst/>
          </a:prstGeom>
        </p:spPr>
      </p:pic>
    </p:spTree>
    <p:extLst>
      <p:ext uri="{BB962C8B-B14F-4D97-AF65-F5344CB8AC3E}">
        <p14:creationId xmlns:p14="http://schemas.microsoft.com/office/powerpoint/2010/main" val="405605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288" y="-209550"/>
            <a:ext cx="12982575" cy="7277100"/>
          </a:xfrm>
          <a:prstGeom prst="rect">
            <a:avLst/>
          </a:prstGeom>
        </p:spPr>
      </p:pic>
    </p:spTree>
    <p:extLst>
      <p:ext uri="{BB962C8B-B14F-4D97-AF65-F5344CB8AC3E}">
        <p14:creationId xmlns:p14="http://schemas.microsoft.com/office/powerpoint/2010/main" val="236049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950" y="-171450"/>
            <a:ext cx="12915900" cy="7200900"/>
          </a:xfrm>
          <a:prstGeom prst="rect">
            <a:avLst/>
          </a:prstGeom>
        </p:spPr>
      </p:pic>
    </p:spTree>
    <p:extLst>
      <p:ext uri="{BB962C8B-B14F-4D97-AF65-F5344CB8AC3E}">
        <p14:creationId xmlns:p14="http://schemas.microsoft.com/office/powerpoint/2010/main" val="3287374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13" y="-104775"/>
            <a:ext cx="12849225" cy="7067550"/>
          </a:xfrm>
          <a:prstGeom prst="rect">
            <a:avLst/>
          </a:prstGeom>
        </p:spPr>
      </p:pic>
    </p:spTree>
    <p:extLst>
      <p:ext uri="{BB962C8B-B14F-4D97-AF65-F5344CB8AC3E}">
        <p14:creationId xmlns:p14="http://schemas.microsoft.com/office/powerpoint/2010/main" val="2600486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288" y="-190500"/>
            <a:ext cx="12982575" cy="7239000"/>
          </a:xfrm>
          <a:prstGeom prst="rect">
            <a:avLst/>
          </a:prstGeom>
        </p:spPr>
      </p:pic>
    </p:spTree>
    <p:extLst>
      <p:ext uri="{BB962C8B-B14F-4D97-AF65-F5344CB8AC3E}">
        <p14:creationId xmlns:p14="http://schemas.microsoft.com/office/powerpoint/2010/main" val="427026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100013"/>
            <a:ext cx="13030200" cy="7058025"/>
          </a:xfrm>
          <a:prstGeom prst="rect">
            <a:avLst/>
          </a:prstGeom>
        </p:spPr>
      </p:pic>
    </p:spTree>
    <p:extLst>
      <p:ext uri="{BB962C8B-B14F-4D97-AF65-F5344CB8AC3E}">
        <p14:creationId xmlns:p14="http://schemas.microsoft.com/office/powerpoint/2010/main" val="46516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338" y="-152400"/>
            <a:ext cx="13020675" cy="7162800"/>
          </a:xfrm>
          <a:prstGeom prst="rect">
            <a:avLst/>
          </a:prstGeom>
        </p:spPr>
      </p:pic>
    </p:spTree>
    <p:extLst>
      <p:ext uri="{BB962C8B-B14F-4D97-AF65-F5344CB8AC3E}">
        <p14:creationId xmlns:p14="http://schemas.microsoft.com/office/powerpoint/2010/main" val="425670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863" y="-152400"/>
            <a:ext cx="13039725" cy="7162800"/>
          </a:xfrm>
          <a:prstGeom prst="rect">
            <a:avLst/>
          </a:prstGeom>
        </p:spPr>
      </p:pic>
    </p:spTree>
    <p:extLst>
      <p:ext uri="{BB962C8B-B14F-4D97-AF65-F5344CB8AC3E}">
        <p14:creationId xmlns:p14="http://schemas.microsoft.com/office/powerpoint/2010/main" val="345460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5" y="-161925"/>
            <a:ext cx="12820650" cy="7181850"/>
          </a:xfrm>
          <a:prstGeom prst="rect">
            <a:avLst/>
          </a:prstGeom>
        </p:spPr>
      </p:pic>
    </p:spTree>
    <p:extLst>
      <p:ext uri="{BB962C8B-B14F-4D97-AF65-F5344CB8AC3E}">
        <p14:creationId xmlns:p14="http://schemas.microsoft.com/office/powerpoint/2010/main" val="1626325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3" y="-128588"/>
            <a:ext cx="12925425" cy="7115175"/>
          </a:xfrm>
          <a:prstGeom prst="rect">
            <a:avLst/>
          </a:prstGeom>
        </p:spPr>
      </p:pic>
    </p:spTree>
    <p:extLst>
      <p:ext uri="{BB962C8B-B14F-4D97-AF65-F5344CB8AC3E}">
        <p14:creationId xmlns:p14="http://schemas.microsoft.com/office/powerpoint/2010/main" val="57448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913" y="-157163"/>
            <a:ext cx="13077825" cy="7172325"/>
          </a:xfrm>
          <a:prstGeom prst="rect">
            <a:avLst/>
          </a:prstGeom>
        </p:spPr>
      </p:pic>
    </p:spTree>
    <p:extLst>
      <p:ext uri="{BB962C8B-B14F-4D97-AF65-F5344CB8AC3E}">
        <p14:creationId xmlns:p14="http://schemas.microsoft.com/office/powerpoint/2010/main" val="1946365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176213"/>
            <a:ext cx="13011150" cy="7210425"/>
          </a:xfrm>
          <a:prstGeom prst="rect">
            <a:avLst/>
          </a:prstGeom>
        </p:spPr>
      </p:pic>
    </p:spTree>
    <p:extLst>
      <p:ext uri="{BB962C8B-B14F-4D97-AF65-F5344CB8AC3E}">
        <p14:creationId xmlns:p14="http://schemas.microsoft.com/office/powerpoint/2010/main" val="235665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488" y="-166688"/>
            <a:ext cx="13134975" cy="7191375"/>
          </a:xfrm>
          <a:prstGeom prst="rect">
            <a:avLst/>
          </a:prstGeom>
        </p:spPr>
      </p:pic>
    </p:spTree>
    <p:extLst>
      <p:ext uri="{BB962C8B-B14F-4D97-AF65-F5344CB8AC3E}">
        <p14:creationId xmlns:p14="http://schemas.microsoft.com/office/powerpoint/2010/main" val="1697270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3" y="-147638"/>
            <a:ext cx="12925425" cy="7153275"/>
          </a:xfrm>
          <a:prstGeom prst="rect">
            <a:avLst/>
          </a:prstGeom>
        </p:spPr>
      </p:pic>
    </p:spTree>
    <p:extLst>
      <p:ext uri="{BB962C8B-B14F-4D97-AF65-F5344CB8AC3E}">
        <p14:creationId xmlns:p14="http://schemas.microsoft.com/office/powerpoint/2010/main" val="449025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345" y="25360"/>
            <a:ext cx="11074400" cy="6832640"/>
          </a:xfrm>
          <a:prstGeom prst="rect">
            <a:avLst/>
          </a:prstGeom>
          <a:noFill/>
        </p:spPr>
        <p:txBody>
          <a:bodyPr wrap="square" rtlCol="0">
            <a:spAutoFit/>
          </a:bodyPr>
          <a:lstStyle/>
          <a:p>
            <a:r>
              <a:rPr lang="en-US" sz="2400" b="1" dirty="0" smtClean="0"/>
              <a:t>Additional Notes:</a:t>
            </a:r>
          </a:p>
          <a:p>
            <a:endParaRPr lang="en-US" dirty="0" smtClean="0"/>
          </a:p>
          <a:p>
            <a:r>
              <a:rPr lang="en-US" dirty="0" smtClean="0"/>
              <a:t>It will take months to understand the vaccine (efficacy – if any) against transmission.</a:t>
            </a:r>
          </a:p>
          <a:p>
            <a:endParaRPr lang="en-US" dirty="0"/>
          </a:p>
          <a:p>
            <a:r>
              <a:rPr lang="en-US" u="sng" dirty="0" smtClean="0"/>
              <a:t>Vaccine Confidence in HCW staff </a:t>
            </a:r>
          </a:p>
          <a:p>
            <a:pPr marL="285750" indent="-285750">
              <a:buFont typeface="Arial" panose="020B0604020202020204" pitchFamily="34" charset="0"/>
              <a:buChar char="•"/>
            </a:pPr>
            <a:r>
              <a:rPr lang="en-US" dirty="0" smtClean="0"/>
              <a:t>Lead by example</a:t>
            </a:r>
          </a:p>
          <a:p>
            <a:pPr marL="285750" indent="-285750">
              <a:buFont typeface="Arial" panose="020B0604020202020204" pitchFamily="34" charset="0"/>
              <a:buChar char="•"/>
            </a:pPr>
            <a:r>
              <a:rPr lang="en-US" dirty="0" smtClean="0"/>
              <a:t>Create positive vaccine culture and support</a:t>
            </a:r>
          </a:p>
          <a:p>
            <a:pPr marL="285750" indent="-285750">
              <a:buFont typeface="Arial" panose="020B0604020202020204" pitchFamily="34" charset="0"/>
              <a:buChar char="•"/>
            </a:pPr>
            <a:r>
              <a:rPr lang="en-US" dirty="0" smtClean="0"/>
              <a:t>Start recommending to patients – prepare for when they can be vaccinated</a:t>
            </a:r>
          </a:p>
          <a:p>
            <a:pPr marL="285750" indent="-285750">
              <a:buFont typeface="Arial" panose="020B0604020202020204" pitchFamily="34" charset="0"/>
              <a:buChar char="•"/>
            </a:pPr>
            <a:r>
              <a:rPr lang="en-US" dirty="0" smtClean="0"/>
              <a:t>Discuss adverse event concerns</a:t>
            </a:r>
          </a:p>
          <a:p>
            <a:pPr marL="285750" indent="-285750">
              <a:buFont typeface="Arial" panose="020B0604020202020204" pitchFamily="34" charset="0"/>
              <a:buChar char="•"/>
            </a:pPr>
            <a:r>
              <a:rPr lang="en-US" dirty="0" smtClean="0"/>
              <a:t>Use CDC Vaccine Confidence toolkit</a:t>
            </a:r>
          </a:p>
          <a:p>
            <a:pPr marL="285750" indent="-285750">
              <a:buFont typeface="Arial" panose="020B0604020202020204" pitchFamily="34" charset="0"/>
              <a:buChar char="•"/>
            </a:pPr>
            <a:endParaRPr lang="en-US" dirty="0"/>
          </a:p>
          <a:p>
            <a:endParaRPr lang="en-US" dirty="0" smtClean="0"/>
          </a:p>
          <a:p>
            <a:r>
              <a:rPr lang="en-US" dirty="0" smtClean="0"/>
              <a:t>No federal requirement consent form for the vaccine. </a:t>
            </a:r>
          </a:p>
          <a:p>
            <a:endParaRPr lang="en-US" dirty="0"/>
          </a:p>
          <a:p>
            <a:r>
              <a:rPr lang="en-US" dirty="0" smtClean="0"/>
              <a:t>Autoimmune (disease) affected individuals were in the clinical trials and no adverse effects were seen. These people can receive vaccination. HIV infected people can receive the vaccine. All should still have the discussion with their provider. </a:t>
            </a:r>
          </a:p>
          <a:p>
            <a:endParaRPr lang="en-US" dirty="0"/>
          </a:p>
          <a:p>
            <a:r>
              <a:rPr lang="en-US" dirty="0" smtClean="0"/>
              <a:t>Asymptomatic and / or otherwise infected COVID-19 people should still get vaccinated. Reinfection before 90 days from previous infection is highly unlikely, so individuals could wait 90 days from infection to receive the vaccine. </a:t>
            </a:r>
          </a:p>
          <a:p>
            <a:endParaRPr lang="en-US" dirty="0"/>
          </a:p>
          <a:p>
            <a:r>
              <a:rPr lang="en-US" dirty="0" smtClean="0"/>
              <a:t>No preservatives in the vaccine. Polyethylene glycol or PEG is the ingredient they have seen allergic reactions with. 2 cases of anaphylaxis during trial. Not enough info yet on reactions.   </a:t>
            </a:r>
            <a:endParaRPr lang="en-US" dirty="0"/>
          </a:p>
        </p:txBody>
      </p:sp>
    </p:spTree>
    <p:extLst>
      <p:ext uri="{BB962C8B-B14F-4D97-AF65-F5344CB8AC3E}">
        <p14:creationId xmlns:p14="http://schemas.microsoft.com/office/powerpoint/2010/main" val="408461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938" y="-119063"/>
            <a:ext cx="12715875" cy="7096125"/>
          </a:xfrm>
          <a:prstGeom prst="rect">
            <a:avLst/>
          </a:prstGeom>
        </p:spPr>
      </p:pic>
    </p:spTree>
    <p:extLst>
      <p:ext uri="{BB962C8B-B14F-4D97-AF65-F5344CB8AC3E}">
        <p14:creationId xmlns:p14="http://schemas.microsoft.com/office/powerpoint/2010/main" val="388279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214313"/>
            <a:ext cx="13068300" cy="7286625"/>
          </a:xfrm>
          <a:prstGeom prst="rect">
            <a:avLst/>
          </a:prstGeom>
        </p:spPr>
      </p:pic>
    </p:spTree>
    <p:extLst>
      <p:ext uri="{BB962C8B-B14F-4D97-AF65-F5344CB8AC3E}">
        <p14:creationId xmlns:p14="http://schemas.microsoft.com/office/powerpoint/2010/main" val="224904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238" y="-219075"/>
            <a:ext cx="12944475" cy="7296150"/>
          </a:xfrm>
          <a:prstGeom prst="rect">
            <a:avLst/>
          </a:prstGeom>
        </p:spPr>
      </p:pic>
    </p:spTree>
    <p:extLst>
      <p:ext uri="{BB962C8B-B14F-4D97-AF65-F5344CB8AC3E}">
        <p14:creationId xmlns:p14="http://schemas.microsoft.com/office/powerpoint/2010/main" val="38862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813" y="-190500"/>
            <a:ext cx="13001625" cy="7239000"/>
          </a:xfrm>
          <a:prstGeom prst="rect">
            <a:avLst/>
          </a:prstGeom>
        </p:spPr>
      </p:pic>
    </p:spTree>
    <p:extLst>
      <p:ext uri="{BB962C8B-B14F-4D97-AF65-F5344CB8AC3E}">
        <p14:creationId xmlns:p14="http://schemas.microsoft.com/office/powerpoint/2010/main" val="350676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33363"/>
            <a:ext cx="13011150" cy="7324725"/>
          </a:xfrm>
          <a:prstGeom prst="rect">
            <a:avLst/>
          </a:prstGeom>
        </p:spPr>
      </p:pic>
    </p:spTree>
    <p:extLst>
      <p:ext uri="{BB962C8B-B14F-4D97-AF65-F5344CB8AC3E}">
        <p14:creationId xmlns:p14="http://schemas.microsoft.com/office/powerpoint/2010/main" val="293963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425" y="-133350"/>
            <a:ext cx="12896850" cy="7124700"/>
          </a:xfrm>
          <a:prstGeom prst="rect">
            <a:avLst/>
          </a:prstGeom>
        </p:spPr>
      </p:pic>
    </p:spTree>
    <p:extLst>
      <p:ext uri="{BB962C8B-B14F-4D97-AF65-F5344CB8AC3E}">
        <p14:creationId xmlns:p14="http://schemas.microsoft.com/office/powerpoint/2010/main" val="3531401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TotalTime>
  <Words>188</Words>
  <Application>Microsoft Office PowerPoint</Application>
  <PresentationFormat>Widescreen</PresentationFormat>
  <Paragraphs>21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Ion</vt:lpstr>
      <vt:lpstr>What Clinicians Need to Know About the Pfizer-BioNTech COVID-19 Vaccine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Workman, Ashlee M (CHFS DPH DEHP)</dc:creator>
  <cp:lastModifiedBy>Workman, Ashlee M (CHFS DPH DEHP)</cp:lastModifiedBy>
  <cp:revision>7</cp:revision>
  <dcterms:created xsi:type="dcterms:W3CDTF">2020-12-13T19:09:21Z</dcterms:created>
  <dcterms:modified xsi:type="dcterms:W3CDTF">2020-12-13T19:53:06Z</dcterms:modified>
</cp:coreProperties>
</file>